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4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20" r:id="rId21"/>
    <p:sldId id="321" r:id="rId22"/>
    <p:sldId id="322" r:id="rId23"/>
    <p:sldId id="300" r:id="rId24"/>
    <p:sldId id="2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Income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1600" dirty="0"/>
              <a:t>Shivansh jha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494E-F4E8-AACB-B7B2-DA1FE838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Univariate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9D249-94E1-415A-F3B1-58BD929A0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94114"/>
            <a:ext cx="4639736" cy="615821"/>
          </a:xfrm>
        </p:spPr>
        <p:txBody>
          <a:bodyPr/>
          <a:lstStyle/>
          <a:p>
            <a:r>
              <a:rPr lang="en-IN" b="1" dirty="0"/>
              <a:t>Capital-gain column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DBD13-C566-C179-B88B-46BBD99C4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416630"/>
            <a:ext cx="5098247" cy="644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This column is highly right skewed. People haven't earned much profit while selling capital assets.</a:t>
            </a:r>
            <a:endParaRPr lang="en-IN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87A19-C05B-3790-66E4-F38BC7462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1912260"/>
            <a:ext cx="4639736" cy="579528"/>
          </a:xfrm>
        </p:spPr>
        <p:txBody>
          <a:bodyPr/>
          <a:lstStyle/>
          <a:p>
            <a:r>
              <a:rPr lang="en-IN" b="1" dirty="0"/>
              <a:t>Capital-loss column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61061-6052-0F24-63B9-9BD7F92B1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445653"/>
            <a:ext cx="4802089" cy="923727"/>
          </a:xfrm>
        </p:spPr>
        <p:txBody>
          <a:bodyPr>
            <a:normAutofit/>
          </a:bodyPr>
          <a:lstStyle/>
          <a:p>
            <a:r>
              <a:rPr lang="en-US" sz="1600" dirty="0"/>
              <a:t>Capital-loss column is similar to capital-gain column and is highly right skewed with most of the values as 0.</a:t>
            </a:r>
            <a:endParaRPr lang="en-IN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2FD4B-CD5D-29A4-4301-6CDDE853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88" y="3312368"/>
            <a:ext cx="5203040" cy="25906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56143-C31F-55B3-9254-C33CA174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27" y="3312368"/>
            <a:ext cx="5514392" cy="25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2595465"/>
          </a:xfrm>
        </p:spPr>
        <p:txBody>
          <a:bodyPr anchor="t">
            <a:normAutofit/>
          </a:bodyPr>
          <a:lstStyle/>
          <a:p>
            <a:r>
              <a:rPr lang="en-IN" dirty="0"/>
              <a:t>Univariate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2320017"/>
          </a:xfrm>
        </p:spPr>
        <p:txBody>
          <a:bodyPr>
            <a:normAutofit/>
          </a:bodyPr>
          <a:lstStyle/>
          <a:p>
            <a:r>
              <a:rPr lang="en-IN" b="1" dirty="0"/>
              <a:t>Hours-per-week column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highest peak is observed at 40 hrs./week which is the usual 8 hrs./day for 5 days a week.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column doesn't seem to have much skewness and there are smaller bars both to the left and the right of 40.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7BEF5-4589-857C-4EB1-367421F9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975" y="2962275"/>
            <a:ext cx="8076837" cy="3008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313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1370B-938D-41E2-6C0A-1FC4BC0E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48" y="472859"/>
            <a:ext cx="9434105" cy="380850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</a:rPr>
              <a:t>Bivariate Analysis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D38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645617" cy="155448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200" b="1" dirty="0">
                <a:solidFill>
                  <a:srgbClr val="FFFFFF"/>
                </a:solidFill>
              </a:rPr>
              <a:t>Occupation and Income columns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People with occupation as Exec-managerial have most chances of earning more than 50K which makes sense because managers and executives are usually paid more.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 Still prof-specialty has more people earning more than 50K because of the higher count.</a:t>
            </a:r>
            <a:endParaRPr lang="en-I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9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1979645"/>
          </a:xfrm>
        </p:spPr>
        <p:txBody>
          <a:bodyPr anchor="t">
            <a:normAutofit/>
          </a:bodyPr>
          <a:lstStyle/>
          <a:p>
            <a:r>
              <a:rPr lang="en-IN" dirty="0"/>
              <a:t>Bivariate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2537672"/>
          </a:xfrm>
        </p:spPr>
        <p:txBody>
          <a:bodyPr>
            <a:normAutofit/>
          </a:bodyPr>
          <a:lstStyle/>
          <a:p>
            <a:r>
              <a:rPr lang="en-IN" b="1" dirty="0"/>
              <a:t>Relationship and Income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shows that married people (be it husband or wife) have more chances of earning more than 50K.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0CC1-84DB-7E83-419B-CD0679BC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914" y="2621902"/>
            <a:ext cx="8337715" cy="33676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621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8"/>
            <a:ext cx="3417677" cy="1923522"/>
          </a:xfrm>
        </p:spPr>
        <p:txBody>
          <a:bodyPr anchor="t">
            <a:normAutofit/>
          </a:bodyPr>
          <a:lstStyle/>
          <a:p>
            <a:r>
              <a:rPr lang="en-IN" dirty="0"/>
              <a:t>Bivariate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3" y="642258"/>
            <a:ext cx="6679166" cy="1391815"/>
          </a:xfrm>
        </p:spPr>
        <p:txBody>
          <a:bodyPr>
            <a:normAutofit/>
          </a:bodyPr>
          <a:lstStyle/>
          <a:p>
            <a:r>
              <a:rPr lang="en-IN" b="1" dirty="0"/>
              <a:t>Gender and Income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This </a:t>
            </a:r>
            <a:r>
              <a:rPr lang="en-IN" dirty="0"/>
              <a:t>shows that </a:t>
            </a:r>
            <a:r>
              <a:rPr lang="en-US" dirty="0"/>
              <a:t>males have a better chance at earning more than 50K compared to females.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0620F-3E56-EFD0-ED67-06EE3A823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46" y="2565779"/>
            <a:ext cx="7858433" cy="333430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599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IN" sz="4000" dirty="0">
                <a:solidFill>
                  <a:srgbClr val="FFFFFF"/>
                </a:solidFill>
              </a:rPr>
              <a:t>Multivariate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D38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FFFFFF"/>
                </a:solidFill>
              </a:rPr>
              <a:t>Age, Hours-per-week and Income columns</a:t>
            </a:r>
            <a:r>
              <a:rPr lang="en-IN" sz="12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Probability of earning more than 50K is more for people with age more than 30.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For younger people, they need to work for 60 hrs./week or more to earn more than 50K.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196BE-B6BD-6A70-BDA8-3F389F07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17" y="452606"/>
            <a:ext cx="9423919" cy="40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7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6E6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241430" cy="196108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</a:rPr>
              <a:t>Multivariate Analysis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2899236" cy="3189665"/>
          </a:xfrm>
        </p:spPr>
        <p:txBody>
          <a:bodyPr>
            <a:normAutofit/>
          </a:bodyPr>
          <a:lstStyle/>
          <a:p>
            <a:r>
              <a:rPr lang="en-IN" sz="1800" b="1" dirty="0">
                <a:solidFill>
                  <a:srgbClr val="FFFFFF"/>
                </a:solidFill>
              </a:rPr>
              <a:t>Correlation Matrix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There is no strong correlation between two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All the columns can be taken forward for Model Building.</a:t>
            </a:r>
            <a:endParaRPr lang="en-IN" sz="18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E929F-0FB9-4C76-C74F-5B9182D92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035" y="640080"/>
            <a:ext cx="668004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8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7D49E-8A40-5D3E-4B13-C95389DE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Data Modelling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Vibrant multicolour checkered floor design">
            <a:extLst>
              <a:ext uri="{FF2B5EF4-FFF2-40B4-BE49-F238E27FC236}">
                <a16:creationId xmlns:a16="http://schemas.microsoft.com/office/drawing/2014/main" id="{91B38DC5-7A16-AA9D-8FAB-342DEC7C8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2" r="12799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9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IN" sz="4000" dirty="0">
                <a:solidFill>
                  <a:srgbClr val="FFFFFF"/>
                </a:solidFill>
              </a:rPr>
              <a:t>Outlier Detection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D38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FFFFFF"/>
                </a:solidFill>
              </a:rPr>
              <a:t>Columns Age and </a:t>
            </a:r>
            <a:r>
              <a:rPr lang="en-US" sz="1200" b="1" dirty="0" err="1">
                <a:solidFill>
                  <a:srgbClr val="FFFFFF"/>
                </a:solidFill>
              </a:rPr>
              <a:t>hrs</a:t>
            </a:r>
            <a:r>
              <a:rPr lang="en-US" sz="1200" b="1" dirty="0">
                <a:solidFill>
                  <a:srgbClr val="FFFFFF"/>
                </a:solidFill>
              </a:rPr>
              <a:t>-per-week don't have outliers but column capital-gain needs to be treated. </a:t>
            </a:r>
          </a:p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FFFFFF"/>
                </a:solidFill>
              </a:rPr>
              <a:t>We will ignore capital-loss for now as the outliers aren’t extreme.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07A1B-9F44-29F2-A27D-0F591EB4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76" y="398214"/>
            <a:ext cx="9875850" cy="41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B03B9-FB32-3235-9EA1-7E946A4D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Feature Importance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70ACEC-8EF5-CE85-422F-82C831FFDF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4847" y="643467"/>
            <a:ext cx="7203577" cy="418045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1A3138-3547-3BD0-6138-BC5DEFC90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09722" y="745768"/>
            <a:ext cx="3738811" cy="400351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D5E0BD-6F89-B588-4A34-05A6431B7346}"/>
              </a:ext>
            </a:extLst>
          </p:cNvPr>
          <p:cNvSpPr txBox="1">
            <a:spLocks/>
          </p:cNvSpPr>
          <p:nvPr/>
        </p:nvSpPr>
        <p:spPr>
          <a:xfrm>
            <a:off x="8288409" y="5212285"/>
            <a:ext cx="3057811" cy="112267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250" dirty="0">
                <a:solidFill>
                  <a:srgbClr val="FFFFFF"/>
                </a:solidFill>
              </a:rPr>
              <a:t>This graph is plotted using sklearn.ensemble.ExtraTreesClassifier</a:t>
            </a:r>
            <a:r>
              <a:rPr lang="en-IN" sz="12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862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CB651-A81B-1F8A-9464-B9D7D38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Problem Statement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1BACB-F9C6-40C6-C3E3-5F30A155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52" y="2799654"/>
            <a:ext cx="3005462" cy="3666460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dirty="0"/>
              <a:t>Data: Income evaluation for different countries. 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dirty="0"/>
              <a:t>Based on the available features, build a model to predict whether a person's income exceeds a certain threshold (e.g., &lt;=50K or &gt;50K), which will help to identify the factors that contribute to higher incomes.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" name="Content Placeholder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3E4963A-12AD-D88F-36CC-B3D30D13C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3798" y="640080"/>
            <a:ext cx="583451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2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300"/>
              <a:t>Model Comparison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242489"/>
              </p:ext>
            </p:extLst>
          </p:nvPr>
        </p:nvGraphicFramePr>
        <p:xfrm>
          <a:off x="708058" y="764522"/>
          <a:ext cx="6910389" cy="479675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56007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27719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277191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</a:tblGrid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en-US" sz="2300" b="0" cap="all" spc="150" dirty="0">
                          <a:solidFill>
                            <a:schemeClr val="lt1"/>
                          </a:solidFill>
                        </a:rPr>
                        <a:t>Model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cap="all" spc="150" dirty="0">
                          <a:solidFill>
                            <a:schemeClr val="lt1"/>
                          </a:solidFill>
                        </a:rPr>
                        <a:t>Training accuracy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cap="all" spc="150" dirty="0">
                          <a:solidFill>
                            <a:schemeClr val="lt1"/>
                          </a:solidFill>
                        </a:rPr>
                        <a:t>Testing accuracy</a:t>
                      </a:r>
                    </a:p>
                  </a:txBody>
                  <a:tcPr marL="147056" marR="147056" marT="147056" marB="147056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XGBClassifier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86.4%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85.4%</a:t>
                      </a:r>
                    </a:p>
                  </a:txBody>
                  <a:tcPr marL="147056" marR="147056" marT="147056" marB="147056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Random Forest Classifier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85.8%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84.7%</a:t>
                      </a:r>
                    </a:p>
                  </a:txBody>
                  <a:tcPr marL="147056" marR="147056" marT="147056" marB="147056" anchor="ctr"/>
                </a:tc>
                <a:extLst>
                  <a:ext uri="{0D108BD9-81ED-4DB2-BD59-A6C34878D82A}">
                    <a16:rowId xmlns:a16="http://schemas.microsoft.com/office/drawing/2014/main" val="2806334505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Decision Tree Classifier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85.2%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84.7%</a:t>
                      </a:r>
                    </a:p>
                  </a:txBody>
                  <a:tcPr marL="147056" marR="147056" marT="147056" marB="147056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SVC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83.9%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83.2%</a:t>
                      </a:r>
                    </a:p>
                  </a:txBody>
                  <a:tcPr marL="147056" marR="147056" marT="147056" marB="147056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81.9%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82.5%</a:t>
                      </a:r>
                    </a:p>
                  </a:txBody>
                  <a:tcPr marL="147056" marR="147056" marT="147056" marB="147056" anchor="ctr"/>
                </a:tc>
                <a:extLst>
                  <a:ext uri="{0D108BD9-81ED-4DB2-BD59-A6C34878D82A}">
                    <a16:rowId xmlns:a16="http://schemas.microsoft.com/office/drawing/2014/main" val="343074114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K-Neighbors Classifier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84.4%</a:t>
                      </a:r>
                    </a:p>
                  </a:txBody>
                  <a:tcPr marL="147056" marR="147056" marT="147056" marB="1470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81.5%</a:t>
                      </a:r>
                    </a:p>
                  </a:txBody>
                  <a:tcPr marL="147056" marR="147056" marT="147056" marB="147056" anchor="ctr"/>
                </a:tc>
                <a:extLst>
                  <a:ext uri="{0D108BD9-81ED-4DB2-BD59-A6C34878D82A}">
                    <a16:rowId xmlns:a16="http://schemas.microsoft.com/office/drawing/2014/main" val="3557394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513-0CF3-2023-BBBE-4C71BDF20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7" r="35737" b="1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6FADB-0D26-DDE9-1CFC-D20FCCF9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Data Cleaning for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1D1BE-8E53-EFC9-1249-2EB4F1AE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dirty="0"/>
              <a:t>The following steps were taken for cleaning data before EDA.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Removing the unnamed column.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</a:t>
            </a:r>
            <a:r>
              <a:rPr lang="en-US" sz="2400" dirty="0"/>
              <a:t>Removing extra spaces from the entire dataframe.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IN" sz="2400" dirty="0"/>
              <a:t>Treating the missing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Dropping duplicate rows.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321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7D49E-8A40-5D3E-4B13-C95389DE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solidFill>
                  <a:srgbClr val="FFFFFF"/>
                </a:solidFill>
              </a:rPr>
              <a:t>Exploratory Data Analysis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2ACBBBB6-A8D7-5032-5A17-E19679EF5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46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7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IN" dirty="0"/>
              <a:t>Univariate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6614E-A290-8ADA-E77B-D0ADA049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781642"/>
            <a:ext cx="5115347" cy="49746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IN" b="1" dirty="0"/>
              <a:t>Income Column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This is our target variable &amp; will be considered as 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The data has class imbalance as the target column has more than three fourths of the values as '&lt;=50K'.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82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/>
              <a:t>Univariate Analysis</a:t>
            </a:r>
          </a:p>
        </p:txBody>
      </p:sp>
      <p:cxnSp>
        <p:nvCxnSpPr>
          <p:cNvPr id="30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288107" cy="3760891"/>
          </a:xfrm>
        </p:spPr>
        <p:txBody>
          <a:bodyPr>
            <a:normAutofit/>
          </a:bodyPr>
          <a:lstStyle/>
          <a:p>
            <a:r>
              <a:rPr lang="en-IN" b="1" dirty="0"/>
              <a:t>Age Column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Age column is right-skewed, which makes sense as the number of earning people is less after the age of 60 (retirement age in many places).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Bulk of the population ages between 20 and 45.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7FD12-CC2A-2075-860E-0EDFB4DD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56" y="2281144"/>
            <a:ext cx="6892560" cy="34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7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/>
              <a:t>Univariate Analysis</a:t>
            </a:r>
          </a:p>
        </p:txBody>
      </p:sp>
      <p:cxnSp>
        <p:nvCxnSpPr>
          <p:cNvPr id="12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033" y="2043117"/>
            <a:ext cx="3726647" cy="3760891"/>
          </a:xfrm>
        </p:spPr>
        <p:txBody>
          <a:bodyPr>
            <a:normAutofit/>
          </a:bodyPr>
          <a:lstStyle/>
          <a:p>
            <a:r>
              <a:rPr lang="en-IN" b="1" dirty="0"/>
              <a:t>Profession Class column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</a:t>
            </a:r>
            <a:r>
              <a:rPr lang="en-US" dirty="0"/>
              <a:t>he most common Profession Class is Private. It is almost 8-9 times more common than the next most common category.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makes sense because most of the jobs available are in private sector.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E0EFD-3646-4B60-15A4-B0C5D16A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8" y="2023963"/>
            <a:ext cx="6485397" cy="31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2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/>
              <a:t>Univariate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636" y="2108199"/>
            <a:ext cx="3222793" cy="3760891"/>
          </a:xfrm>
        </p:spPr>
        <p:txBody>
          <a:bodyPr>
            <a:normAutofit/>
          </a:bodyPr>
          <a:lstStyle/>
          <a:p>
            <a:pPr rtl="0"/>
            <a:r>
              <a:rPr lang="en-IN" b="1" dirty="0"/>
              <a:t>Education-</a:t>
            </a:r>
            <a:r>
              <a:rPr lang="en-IN" b="1" dirty="0" err="1"/>
              <a:t>num</a:t>
            </a:r>
            <a:r>
              <a:rPr lang="en-IN" b="1" dirty="0"/>
              <a:t> column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Majority of the people have spent more than 9 years on education.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From the Education column, we know that 9-10 years of education which is the most common indicates HS-grad followed by some-college.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C130E-09F2-F19A-270A-BCC2A6D3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08" y="2108199"/>
            <a:ext cx="7249886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4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1799-B080-4556-7A35-2FEAF74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/>
              <a:t>Univariate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4E77-A52A-A647-128F-04CC271F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033" y="2043117"/>
            <a:ext cx="3726647" cy="3760891"/>
          </a:xfrm>
        </p:spPr>
        <p:txBody>
          <a:bodyPr>
            <a:normAutofit/>
          </a:bodyPr>
          <a:lstStyle/>
          <a:p>
            <a:r>
              <a:rPr lang="en-IN" b="1" dirty="0"/>
              <a:t>Marital-status column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Majority of the people have marital status as 'Married-civ-spouse' and the least people have status as 'Married-AF-spouse’.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may be because most people have civilian spouses and having a spouse in Armed Forces is rare.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B8414-6C36-2098-590F-F1C9E7C0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2" y="2120003"/>
            <a:ext cx="6494106" cy="30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3076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{0EBEA5AC-710B-423A-B3C6-24E691592A80}tf22712842_win32</Template>
  <TotalTime>0</TotalTime>
  <Words>669</Words>
  <Application>Microsoft Office PowerPoint</Application>
  <PresentationFormat>Widescreen</PresentationFormat>
  <Paragraphs>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Bookman Old Style</vt:lpstr>
      <vt:lpstr>Calibri</vt:lpstr>
      <vt:lpstr>Franklin Gothic Book</vt:lpstr>
      <vt:lpstr>1_RetrospectVTI</vt:lpstr>
      <vt:lpstr>Income Evaluation</vt:lpstr>
      <vt:lpstr>Problem Statement</vt:lpstr>
      <vt:lpstr>Data Cleaning for EDA</vt:lpstr>
      <vt:lpstr>Exploratory Data Analysis</vt:lpstr>
      <vt:lpstr>Univariate Analysis</vt:lpstr>
      <vt:lpstr>Univariate Analysis</vt:lpstr>
      <vt:lpstr>Univariate Analysis</vt:lpstr>
      <vt:lpstr>Univariate Analysis</vt:lpstr>
      <vt:lpstr>Univariate Analysis</vt:lpstr>
      <vt:lpstr>Univariate Analysis</vt:lpstr>
      <vt:lpstr>Univariate Analysis</vt:lpstr>
      <vt:lpstr>Bivariate Analysis</vt:lpstr>
      <vt:lpstr>Bivariate Analysis</vt:lpstr>
      <vt:lpstr>Bivariate Analysis</vt:lpstr>
      <vt:lpstr>Multivariate Analysis</vt:lpstr>
      <vt:lpstr>Multivariate Analysis</vt:lpstr>
      <vt:lpstr>Data Modelling</vt:lpstr>
      <vt:lpstr>Outlier Detection</vt:lpstr>
      <vt:lpstr>Feature Importance</vt:lpstr>
      <vt:lpstr>Model Comparison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Evaluation</dc:title>
  <dc:creator>Shivansh Jha</dc:creator>
  <cp:lastModifiedBy>Shivansh Jha</cp:lastModifiedBy>
  <cp:revision>1</cp:revision>
  <dcterms:created xsi:type="dcterms:W3CDTF">2023-06-12T14:34:05Z</dcterms:created>
  <dcterms:modified xsi:type="dcterms:W3CDTF">2023-06-12T17:55:30Z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0-bc88714345d2_Enabled">
    <vt:lpwstr>true</vt:lpwstr>
  </property>
  <property fmtid="{D5CDD505-2E9C-101B-9397-08002B2CF9AE}" pid="4" name="MSIP_Label_defa4170-0d19-0005-0000-bc88714345d2_SetDate">
    <vt:lpwstr>2023-06-12T17:55:18Z</vt:lpwstr>
  </property>
  <property fmtid="{D5CDD505-2E9C-101B-9397-08002B2CF9AE}" pid="5" name="MSIP_Label_defa4170-0d19-0005-0000-bc88714345d2_Method">
    <vt:lpwstr>Privileged</vt:lpwstr>
  </property>
  <property fmtid="{D5CDD505-2E9C-101B-9397-08002B2CF9AE}" pid="6" name="MSIP_Label_defa4170-0d19-0005-0000-bc88714345d2_Name">
    <vt:lpwstr>defa4170-0d19-0005-0000-bc88714345d2</vt:lpwstr>
  </property>
  <property fmtid="{D5CDD505-2E9C-101B-9397-08002B2CF9AE}" pid="7" name="MSIP_Label_defa4170-0d19-0005-0000-bc88714345d2_SiteId">
    <vt:lpwstr>5887e889-7fbc-4740-b086-3038186bbf95</vt:lpwstr>
  </property>
  <property fmtid="{D5CDD505-2E9C-101B-9397-08002B2CF9AE}" pid="8" name="MSIP_Label_defa4170-0d19-0005-0000-bc88714345d2_ActionId">
    <vt:lpwstr>7bb7ce58-fa91-45e7-8e1d-d39dc7431bf8</vt:lpwstr>
  </property>
  <property fmtid="{D5CDD505-2E9C-101B-9397-08002B2CF9AE}" pid="9" name="MSIP_Label_defa4170-0d19-0005-0000-bc88714345d2_ContentBits">
    <vt:lpwstr>0</vt:lpwstr>
  </property>
</Properties>
</file>